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62" r:id="rId5"/>
    <p:sldId id="263" r:id="rId6"/>
    <p:sldId id="261" r:id="rId7"/>
    <p:sldId id="264" r:id="rId8"/>
    <p:sldId id="269" r:id="rId9"/>
    <p:sldId id="270" r:id="rId10"/>
    <p:sldId id="271" r:id="rId11"/>
    <p:sldId id="260" r:id="rId12"/>
    <p:sldId id="265" r:id="rId13"/>
    <p:sldId id="266" r:id="rId14"/>
    <p:sldId id="267" r:id="rId15"/>
    <p:sldId id="268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42156B1-B76A-4936-9C2E-26525A346D6F}" type="datetimeFigureOut">
              <a:rPr lang="ru-RU"/>
              <a:pPr>
                <a:defRPr/>
              </a:pPr>
              <a:t>08.09.2013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3B0DB7E-D852-4520-B6B6-7DD2CEBB12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353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B74A6-86DA-4026-98E4-602BEBA0E49A}" type="datetimeFigureOut">
              <a:rPr lang="ru-RU"/>
              <a:pPr>
                <a:defRPr/>
              </a:pPr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D64D5-F791-401E-B399-0FA3FC0BA7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52497-A04D-4395-89CB-19243DAC5A8A}" type="datetimeFigureOut">
              <a:rPr lang="ru-RU"/>
              <a:pPr>
                <a:defRPr/>
              </a:pPr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29723-29CF-4F5F-9475-C292BB739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03D0C-4ADE-49E1-B0B7-D1F027CA00D3}" type="datetimeFigureOut">
              <a:rPr lang="ru-RU"/>
              <a:pPr>
                <a:defRPr/>
              </a:pPr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7193-DD01-4B6F-B06D-F16A94FF82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DBDCB-43E9-4EF4-98FA-A9069A2E9740}" type="datetimeFigureOut">
              <a:rPr lang="ru-RU"/>
              <a:pPr>
                <a:defRPr/>
              </a:pPr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9CE33-1629-44A0-96ED-EDE5A58F8C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8F11-5FDF-4AA8-A322-E9BE66B077C2}" type="datetimeFigureOut">
              <a:rPr lang="ru-RU"/>
              <a:pPr>
                <a:defRPr/>
              </a:pPr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1DF41-ABB1-4374-B50B-1C090681B1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17FB8-8444-479A-8B0E-424FD82A7B79}" type="datetimeFigureOut">
              <a:rPr lang="ru-RU"/>
              <a:pPr>
                <a:defRPr/>
              </a:pPr>
              <a:t>08.09.2013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8BB25-11A3-463D-91C5-25627914F9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67F7-1D00-432E-A191-23A85E52D02C}" type="datetimeFigureOut">
              <a:rPr lang="ru-RU"/>
              <a:pPr>
                <a:defRPr/>
              </a:pPr>
              <a:t>08.09.2013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56D3C-F463-4D03-A000-B18EB15C7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D3350-0C10-47B9-B24F-9B18F57F4EE7}" type="datetimeFigureOut">
              <a:rPr lang="ru-RU"/>
              <a:pPr>
                <a:defRPr/>
              </a:pPr>
              <a:t>08.09.2013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C3D44-D12A-4137-9D31-25B48D4E2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EBC24-4DB9-44AE-8606-C5E83B6C41B1}" type="datetimeFigureOut">
              <a:rPr lang="ru-RU"/>
              <a:pPr>
                <a:defRPr/>
              </a:pPr>
              <a:t>08.09.2013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55C4E-61A9-412F-88B8-E960F4DA2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C5CC8-E8E5-4722-B60E-18ADD6BB0DFA}" type="datetimeFigureOut">
              <a:rPr lang="ru-RU"/>
              <a:pPr>
                <a:defRPr/>
              </a:pPr>
              <a:t>08.09.2013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7228-D3C6-40C4-8E79-85714CCAF9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B2294-77E6-46A4-B7A8-692655B45200}" type="datetimeFigureOut">
              <a:rPr lang="ru-RU"/>
              <a:pPr>
                <a:defRPr/>
              </a:pPr>
              <a:t>08.09.2013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4D6DF-FEC5-4C9C-989D-E0EB2C3DCA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A23CE1-F3E4-48BB-BF8F-92E243A81016}" type="datetimeFigureOut">
              <a:rPr lang="ru-RU"/>
              <a:pPr>
                <a:defRPr/>
              </a:pPr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7CD265-A13C-4C9C-BB0C-F9EB25071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46313" y="2049463"/>
            <a:ext cx="4562475" cy="4733925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</p:pic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684213" y="188913"/>
            <a:ext cx="7772400" cy="1470025"/>
          </a:xfrm>
        </p:spPr>
        <p:txBody>
          <a:bodyPr/>
          <a:lstStyle/>
          <a:p>
            <a:r>
              <a:rPr lang="uk-UA" sz="8000" b="1" smtClean="0"/>
              <a:t>Козацький портрет</a:t>
            </a:r>
            <a:endParaRPr lang="ru-RU" sz="8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8" y="160338"/>
            <a:ext cx="3743325" cy="617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188913"/>
            <a:ext cx="4751387" cy="617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825750" y="5992813"/>
            <a:ext cx="3319463" cy="36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bg1"/>
                </a:solidFill>
                <a:latin typeface="+mn-lt"/>
                <a:cs typeface="+mn-cs"/>
              </a:rPr>
              <a:t>Портрети</a:t>
            </a: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+mn-lt"/>
                <a:cs typeface="+mn-cs"/>
              </a:rPr>
              <a:t>І.Гонти</a:t>
            </a:r>
            <a:endParaRPr lang="ru-RU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50825" y="260350"/>
            <a:ext cx="4572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«Козаки-мамаї»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- народні картини, що виконувалися олією на полотні і служили прикрасою українського дому.  Вони зображували народних героїв, легендарні образи захисників українських земель, "степових лицарів". Такі картини є своєрідним пам'ятником "невідомому козакові", вони пов'язані і з музичним фольклором - "думами", народними піснями про козацької вольниці.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238" y="3644900"/>
            <a:ext cx="4481512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05413" y="260350"/>
            <a:ext cx="3535362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849813" y="3860800"/>
            <a:ext cx="424815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"Козак-мамай" зазвичай зображається сидячим по-турецьки під дубом (символ сили), що грає на бандурі (мрія про свободу). Поруч кінь - символ мандрів. Лук і стріли лежать напоготові, шабля висить на дереві.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15888"/>
            <a:ext cx="8829675" cy="648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5075" y="44450"/>
            <a:ext cx="6677025" cy="679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30175"/>
            <a:ext cx="88614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1"/>
          <p:cNvSpPr>
            <a:spLocks noChangeArrowheads="1"/>
          </p:cNvSpPr>
          <p:nvPr/>
        </p:nvSpPr>
        <p:spPr bwMode="auto">
          <a:xfrm>
            <a:off x="250825" y="188913"/>
            <a:ext cx="511333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В основі козацького портрета лежала потреба піднесення суспільного престижу, що поєднувалося з гуманістичним уявленням про гідність людини та її становою приналежністю. Портрет відзначався проникненням у внутрішній психологічний світ людини, показував її характер, вдачу, якості. Уся увага зосереджувалась на обличчі. Одяг не відвертав уваги глядача. Не лише зображення І. Гуляшецького, І. Сулими та інших, а й класичний "козак - бандурист" чи козак Мамай у народному малярстві не мають рис суворих воїнів, а лише ознаки елегійних роздумів.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2275" y="203200"/>
            <a:ext cx="31146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3619500"/>
            <a:ext cx="2663825" cy="320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476375" y="6457950"/>
            <a:ext cx="2663825" cy="3698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bg1"/>
                </a:solidFill>
                <a:latin typeface="+mn-lt"/>
                <a:cs typeface="+mn-cs"/>
              </a:rPr>
              <a:t>Портрети</a:t>
            </a: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 І. </a:t>
            </a:r>
            <a:r>
              <a:rPr lang="ru-RU" b="1" dirty="0" err="1">
                <a:solidFill>
                  <a:schemeClr val="bg1"/>
                </a:solidFill>
                <a:latin typeface="+mn-lt"/>
                <a:cs typeface="+mn-cs"/>
              </a:rPr>
              <a:t>Сулими</a:t>
            </a:r>
            <a:endParaRPr lang="ru-RU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Box 1"/>
          <p:cNvSpPr txBox="1">
            <a:spLocks noChangeArrowheads="1"/>
          </p:cNvSpPr>
          <p:nvPr/>
        </p:nvSpPr>
        <p:spPr bwMode="auto">
          <a:xfrm>
            <a:off x="323850" y="333375"/>
            <a:ext cx="842486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 b="1">
                <a:latin typeface="Times New Roman" pitchFamily="18" charset="0"/>
                <a:cs typeface="Times New Roman" pitchFamily="18" charset="0"/>
              </a:rPr>
              <a:t>Висновок</a:t>
            </a:r>
            <a:endParaRPr lang="ru-RU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8" name="TextBox 2"/>
          <p:cNvSpPr txBox="1">
            <a:spLocks noChangeArrowheads="1"/>
          </p:cNvSpPr>
          <p:nvPr/>
        </p:nvSpPr>
        <p:spPr bwMode="auto">
          <a:xfrm>
            <a:off x="539750" y="1268413"/>
            <a:ext cx="835342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latin typeface="Times New Roman" pitchFamily="18" charset="0"/>
                <a:cs typeface="Times New Roman" pitchFamily="18" charset="0"/>
              </a:rPr>
              <a:t>В Х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ІІ - Х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ІІІ століттях утворюється та розвивається різновид народних український картин – козацький портрет.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Картини мають риси народного примітивного мистецтва, але не в сенсі архаїчності, нерозвиненості стилю, а навпаки - закінченого, своєрідно класичного прояву. Козацькі портети мали не тільки художнє значення, а й відігравал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свою роль у пошуку генетичних коренів, піднесенні національної самосвідомості українського народу.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5771" y="1844823"/>
            <a:ext cx="7416824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1"/>
          <p:cNvSpPr>
            <a:spLocks noChangeArrowheads="1"/>
          </p:cNvSpPr>
          <p:nvPr/>
        </p:nvSpPr>
        <p:spPr bwMode="auto">
          <a:xfrm>
            <a:off x="179388" y="188913"/>
            <a:ext cx="8785225" cy="218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"КОЗАЦЬКІ ПОРТРЕТИ" (тюркск.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kazak - "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вільна людина, волоцюга, вершник") - різновид народних українських картин, близьких до 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парсуни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синонім сучасного поняття портрет незалежно від стилю, техніки зображення, місця і часу написання, спотворення слова «персона», яким в XVII столітті називалися світські портрети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мальовки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декоративні розписи, головним чином із зображенням польових трав і квітів, чудовим поєднанням натуралістичності і стилізації, яскравості фарб і узагальненості малюнка, фантастичністю композицій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XVII-XVIII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ст.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2420938"/>
            <a:ext cx="3325812" cy="404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11188" y="5822950"/>
            <a:ext cx="3319462" cy="6477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Парсуна М. В. Скопина-Шуйского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38613" y="2428875"/>
            <a:ext cx="3716337" cy="404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92700" y="2428875"/>
            <a:ext cx="2762250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4738" y="2373313"/>
            <a:ext cx="2989262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8900" y="153988"/>
            <a:ext cx="47513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В залежності від свого утилітарного призначення козацький портрет мав </a:t>
            </a:r>
            <a:r>
              <a:rPr lang="uk-UA" b="1">
                <a:latin typeface="Times New Roman" pitchFamily="18" charset="0"/>
                <a:cs typeface="Times New Roman" pitchFamily="18" charset="0"/>
              </a:rPr>
              <a:t>парадну форму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 або носив </a:t>
            </a:r>
            <a:r>
              <a:rPr lang="uk-UA" b="1">
                <a:latin typeface="Times New Roman" pitchFamily="18" charset="0"/>
                <a:cs typeface="Times New Roman" pitchFamily="18" charset="0"/>
              </a:rPr>
              <a:t>камерний характер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840288" y="153988"/>
            <a:ext cx="430371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i="1">
                <a:latin typeface="Times New Roman" pitchFamily="18" charset="0"/>
                <a:cs typeface="Times New Roman" pitchFamily="18" charset="0"/>
              </a:rPr>
              <a:t>Ктитор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- особа, що виділити кошти на будівництво або ремонт православного храму чи монастиря, або на його прикраси іконами, фресками, предметами декоративно-прикладного мистецтва.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88900" y="1235075"/>
            <a:ext cx="45720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Парадні портрети представляють </a:t>
            </a:r>
            <a:r>
              <a:rPr lang="uk-UA" b="1">
                <a:latin typeface="Times New Roman" pitchFamily="18" charset="0"/>
                <a:cs typeface="Times New Roman" pitchFamily="18" charset="0"/>
              </a:rPr>
              <a:t>ктиторські та донаторські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 портрети козацької старшини, виконані в іконописній манері (портрети М. Миклашевського, Д.Єфремова, В. Дунін-Барковського), які мали висіти в церкві. На них портретовані одягнені в розкішний одяг, з атребутами влади, обовязково присутній герб та написи на зображенні.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840288" y="1881188"/>
            <a:ext cx="3889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У Католицькій церкві така особа називається </a:t>
            </a:r>
            <a:r>
              <a:rPr lang="ru-RU" i="1">
                <a:latin typeface="Times New Roman" pitchFamily="18" charset="0"/>
                <a:cs typeface="Times New Roman" pitchFamily="18" charset="0"/>
              </a:rPr>
              <a:t>донатором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0438" y="2559050"/>
            <a:ext cx="190500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6040438" y="6016625"/>
            <a:ext cx="1905000" cy="8302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bg1"/>
                </a:solidFill>
                <a:latin typeface="+mn-lt"/>
                <a:cs typeface="+mn-cs"/>
              </a:rPr>
              <a:t>В.М.Васнецов</a:t>
            </a:r>
            <a:r>
              <a:rPr lang="ru-RU" sz="1200" b="1" dirty="0">
                <a:solidFill>
                  <a:schemeClr val="bg1"/>
                </a:solidFill>
                <a:latin typeface="+mn-lt"/>
                <a:cs typeface="+mn-cs"/>
              </a:rPr>
              <a:t>. Княгиня Ольга c </a:t>
            </a:r>
            <a:r>
              <a:rPr lang="ru-RU" sz="1200" b="1" dirty="0" err="1">
                <a:solidFill>
                  <a:schemeClr val="bg1"/>
                </a:solidFill>
                <a:latin typeface="+mn-lt"/>
                <a:cs typeface="+mn-cs"/>
              </a:rPr>
              <a:t>зображенням</a:t>
            </a:r>
            <a:r>
              <a:rPr lang="ru-RU" sz="12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ru-RU" sz="1200" b="1" dirty="0" err="1">
                <a:solidFill>
                  <a:schemeClr val="bg1"/>
                </a:solidFill>
                <a:latin typeface="+mn-lt"/>
                <a:cs typeface="+mn-cs"/>
              </a:rPr>
              <a:t>побудованого</a:t>
            </a:r>
            <a:r>
              <a:rPr lang="ru-RU" sz="1200" b="1" dirty="0">
                <a:solidFill>
                  <a:schemeClr val="bg1"/>
                </a:solidFill>
                <a:latin typeface="+mn-lt"/>
                <a:cs typeface="+mn-cs"/>
              </a:rPr>
              <a:t> нею храму в руках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4425" y="3821113"/>
            <a:ext cx="2519363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422400" y="6075363"/>
            <a:ext cx="1905000" cy="8302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  <a:latin typeface="+mn-lt"/>
                <a:cs typeface="+mn-cs"/>
              </a:rPr>
              <a:t>Портрет </a:t>
            </a:r>
            <a:r>
              <a:rPr lang="ru-RU" sz="1200" b="1" dirty="0" err="1">
                <a:solidFill>
                  <a:schemeClr val="bg1"/>
                </a:solidFill>
                <a:latin typeface="+mn-lt"/>
                <a:cs typeface="+mn-cs"/>
              </a:rPr>
              <a:t>болгарського</a:t>
            </a:r>
            <a:r>
              <a:rPr lang="ru-RU" sz="12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ru-RU" sz="1200" b="1" dirty="0" err="1">
                <a:solidFill>
                  <a:schemeClr val="bg1"/>
                </a:solidFill>
                <a:latin typeface="+mn-lt"/>
                <a:cs typeface="+mn-cs"/>
              </a:rPr>
              <a:t>севастократора</a:t>
            </a:r>
            <a:r>
              <a:rPr lang="ru-RU" sz="12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ru-RU" sz="1200" b="1" dirty="0" err="1">
                <a:solidFill>
                  <a:schemeClr val="bg1"/>
                </a:solidFill>
                <a:latin typeface="+mn-lt"/>
                <a:cs typeface="+mn-cs"/>
              </a:rPr>
              <a:t>Калояна</a:t>
            </a:r>
            <a:r>
              <a:rPr lang="ru-RU" sz="1200" b="1" dirty="0">
                <a:solidFill>
                  <a:schemeClr val="bg1"/>
                </a:solidFill>
                <a:latin typeface="+mn-lt"/>
                <a:cs typeface="+mn-cs"/>
              </a:rPr>
              <a:t> та </a:t>
            </a:r>
            <a:r>
              <a:rPr lang="ru-RU" sz="1200" b="1" dirty="0" err="1">
                <a:solidFill>
                  <a:schemeClr val="bg1"/>
                </a:solidFill>
                <a:latin typeface="+mn-lt"/>
                <a:cs typeface="+mn-cs"/>
              </a:rPr>
              <a:t>Його</a:t>
            </a:r>
            <a:r>
              <a:rPr lang="ru-RU" sz="12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ru-RU" sz="1200" b="1" dirty="0" err="1">
                <a:solidFill>
                  <a:schemeClr val="bg1"/>
                </a:solidFill>
                <a:latin typeface="+mn-lt"/>
                <a:cs typeface="+mn-cs"/>
              </a:rPr>
              <a:t>дружини</a:t>
            </a:r>
            <a:r>
              <a:rPr lang="ru-RU" sz="12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ru-RU" sz="1200" b="1" dirty="0" err="1">
                <a:solidFill>
                  <a:schemeClr val="bg1"/>
                </a:solidFill>
                <a:latin typeface="+mn-lt"/>
                <a:cs typeface="+mn-cs"/>
              </a:rPr>
              <a:t>Десіславі</a:t>
            </a:r>
            <a:endParaRPr lang="ru-RU" sz="12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4679950" cy="647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9338" y="188913"/>
            <a:ext cx="3960812" cy="647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81038" y="6299200"/>
            <a:ext cx="3319462" cy="3698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Портрет М. </a:t>
            </a:r>
            <a:r>
              <a:rPr lang="ru-RU" b="1" dirty="0" err="1">
                <a:solidFill>
                  <a:schemeClr val="bg1"/>
                </a:solidFill>
                <a:latin typeface="+mn-lt"/>
                <a:cs typeface="+mn-cs"/>
              </a:rPr>
              <a:t>Миклашевського</a:t>
            </a:r>
            <a:endParaRPr lang="ru-RU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95888" y="6299200"/>
            <a:ext cx="3319462" cy="36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Портрет </a:t>
            </a:r>
            <a:r>
              <a:rPr lang="ru-RU" b="1" dirty="0" err="1">
                <a:solidFill>
                  <a:schemeClr val="bg1"/>
                </a:solidFill>
                <a:latin typeface="+mn-lt"/>
                <a:cs typeface="+mn-cs"/>
              </a:rPr>
              <a:t>Д.Єфремова</a:t>
            </a:r>
            <a:endParaRPr lang="ru-RU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0"/>
            <a:ext cx="3959225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05113" y="6445250"/>
            <a:ext cx="3317875" cy="36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Портрет В. </a:t>
            </a:r>
            <a:r>
              <a:rPr lang="ru-RU" b="1" dirty="0" err="1">
                <a:solidFill>
                  <a:schemeClr val="bg1"/>
                </a:solidFill>
                <a:latin typeface="+mn-lt"/>
                <a:cs typeface="+mn-cs"/>
              </a:rPr>
              <a:t>Дунін-Барковського</a:t>
            </a:r>
            <a:endParaRPr lang="ru-RU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2"/>
          <p:cNvSpPr>
            <a:spLocks noChangeArrowheads="1"/>
          </p:cNvSpPr>
          <p:nvPr/>
        </p:nvSpPr>
        <p:spPr bwMode="auto">
          <a:xfrm>
            <a:off x="107950" y="196850"/>
            <a:ext cx="410368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Камерного характеру набули портрети Дараганова, Родзянки, Забіли, Сулими, Полуботка. На відміну від донаторських портретів, вони мали більш світський характер.</a:t>
            </a:r>
            <a:endParaRPr lang="ru-RU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916113"/>
            <a:ext cx="3743325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196850"/>
            <a:ext cx="3829050" cy="658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79450" y="6376988"/>
            <a:ext cx="3319463" cy="3698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Портрет </a:t>
            </a:r>
            <a:r>
              <a:rPr lang="ru-RU" b="1" dirty="0" err="1">
                <a:solidFill>
                  <a:schemeClr val="bg1"/>
                </a:solidFill>
                <a:latin typeface="+mn-lt"/>
                <a:cs typeface="+mn-cs"/>
              </a:rPr>
              <a:t>С.Сулими</a:t>
            </a:r>
            <a:endParaRPr lang="ru-RU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41900" y="6410325"/>
            <a:ext cx="3319463" cy="36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Портрет </a:t>
            </a:r>
            <a:r>
              <a:rPr lang="ru-RU" b="1" dirty="0" err="1">
                <a:solidFill>
                  <a:schemeClr val="bg1"/>
                </a:solidFill>
                <a:latin typeface="+mn-lt"/>
                <a:cs typeface="+mn-cs"/>
              </a:rPr>
              <a:t>Є.Дарагана</a:t>
            </a:r>
            <a:endParaRPr lang="ru-RU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150813"/>
            <a:ext cx="5040312" cy="671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055938" y="6486525"/>
            <a:ext cx="3319462" cy="3698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Портрет </a:t>
            </a:r>
            <a:r>
              <a:rPr lang="ru-RU" b="1" dirty="0" err="1">
                <a:solidFill>
                  <a:schemeClr val="bg1"/>
                </a:solidFill>
                <a:latin typeface="+mn-lt"/>
                <a:cs typeface="+mn-cs"/>
              </a:rPr>
              <a:t>Полуботка</a:t>
            </a:r>
            <a:endParaRPr lang="ru-RU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1"/>
          <p:cNvSpPr txBox="1">
            <a:spLocks noChangeArrowheads="1"/>
          </p:cNvSpPr>
          <p:nvPr/>
        </p:nvSpPr>
        <p:spPr bwMode="auto">
          <a:xfrm>
            <a:off x="269875" y="404813"/>
            <a:ext cx="38877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>
                <a:latin typeface="Times New Roman" pitchFamily="18" charset="0"/>
                <a:cs typeface="Times New Roman" pitchFamily="18" charset="0"/>
              </a:rPr>
              <a:t>Образ рядового козака найглибше розкривається саме в картинах «Козак-бандурист». </a:t>
            </a:r>
            <a:endParaRPr lang="ru-RU">
              <a:latin typeface="Calibri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80988"/>
            <a:ext cx="4183062" cy="614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" y="2239963"/>
            <a:ext cx="3095625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Прямоугольник 1"/>
          <p:cNvSpPr>
            <a:spLocks noChangeArrowheads="1"/>
          </p:cNvSpPr>
          <p:nvPr/>
        </p:nvSpPr>
        <p:spPr bwMode="auto">
          <a:xfrm>
            <a:off x="395288" y="260350"/>
            <a:ext cx="4572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VII 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ст. дарує пам'ятки, в яких відобразилися антифеодальні селянсько-козацькі виступи. До таких портретів відносимо невеликі за розмірами, погрудні чи поясні портрети народних улюбленців </a:t>
            </a:r>
            <a:r>
              <a:rPr lang="uk-UA" i="1">
                <a:latin typeface="Times New Roman" pitchFamily="18" charset="0"/>
                <a:cs typeface="Times New Roman" pitchFamily="18" charset="0"/>
              </a:rPr>
              <a:t>С.Палія, С.Чалого, М.Залізняка та І.Гонти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, одягнутих в недорогий селянський одяг, зі списом або мечем в руці.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063" y="2630488"/>
            <a:ext cx="3092450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7288" y="414338"/>
            <a:ext cx="4025900" cy="511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35063" y="6361113"/>
            <a:ext cx="3092450" cy="3698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Портрет С. </a:t>
            </a:r>
            <a:r>
              <a:rPr lang="ru-RU" b="1" dirty="0" err="1">
                <a:solidFill>
                  <a:schemeClr val="bg1"/>
                </a:solidFill>
                <a:latin typeface="+mn-lt"/>
                <a:cs typeface="+mn-cs"/>
              </a:rPr>
              <a:t>Палія</a:t>
            </a:r>
            <a:endParaRPr lang="ru-RU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19713" y="5164138"/>
            <a:ext cx="3319462" cy="3698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Портрет </a:t>
            </a:r>
            <a:r>
              <a:rPr lang="ru-RU" b="1" dirty="0" err="1">
                <a:solidFill>
                  <a:schemeClr val="bg1"/>
                </a:solidFill>
                <a:latin typeface="+mn-lt"/>
                <a:cs typeface="+mn-cs"/>
              </a:rPr>
              <a:t>М.Залізняка</a:t>
            </a:r>
            <a:endParaRPr lang="ru-RU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597</Words>
  <Application>Microsoft Office PowerPoint</Application>
  <PresentationFormat>Экран (4:3)</PresentationFormat>
  <Paragraphs>28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Козацький портрет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Козацький портрет</dc:title>
  <dc:creator>Леся</dc:creator>
  <cp:lastModifiedBy>user</cp:lastModifiedBy>
  <cp:revision>11</cp:revision>
  <dcterms:created xsi:type="dcterms:W3CDTF">2012-10-21T21:27:51Z</dcterms:created>
  <dcterms:modified xsi:type="dcterms:W3CDTF">2013-09-08T11:48:24Z</dcterms:modified>
</cp:coreProperties>
</file>